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ptos"/>
      </a:defRPr>
    </a:lvl1pPr>
    <a:lvl2pPr indent="228600" latinLnBrk="0">
      <a:defRPr sz="1200">
        <a:latin typeface="+mj-lt"/>
        <a:ea typeface="+mj-ea"/>
        <a:cs typeface="+mj-cs"/>
        <a:sym typeface="Aptos"/>
      </a:defRPr>
    </a:lvl2pPr>
    <a:lvl3pPr indent="457200" latinLnBrk="0">
      <a:defRPr sz="1200">
        <a:latin typeface="+mj-lt"/>
        <a:ea typeface="+mj-ea"/>
        <a:cs typeface="+mj-cs"/>
        <a:sym typeface="Aptos"/>
      </a:defRPr>
    </a:lvl3pPr>
    <a:lvl4pPr indent="685800" latinLnBrk="0">
      <a:defRPr sz="1200">
        <a:latin typeface="+mj-lt"/>
        <a:ea typeface="+mj-ea"/>
        <a:cs typeface="+mj-cs"/>
        <a:sym typeface="Aptos"/>
      </a:defRPr>
    </a:lvl4pPr>
    <a:lvl5pPr indent="914400" latinLnBrk="0">
      <a:defRPr sz="1200">
        <a:latin typeface="+mj-lt"/>
        <a:ea typeface="+mj-ea"/>
        <a:cs typeface="+mj-cs"/>
        <a:sym typeface="Aptos"/>
      </a:defRPr>
    </a:lvl5pPr>
    <a:lvl6pPr indent="1143000" latinLnBrk="0">
      <a:defRPr sz="1200">
        <a:latin typeface="+mj-lt"/>
        <a:ea typeface="+mj-ea"/>
        <a:cs typeface="+mj-cs"/>
        <a:sym typeface="Aptos"/>
      </a:defRPr>
    </a:lvl6pPr>
    <a:lvl7pPr indent="1371600" latinLnBrk="0">
      <a:defRPr sz="1200">
        <a:latin typeface="+mj-lt"/>
        <a:ea typeface="+mj-ea"/>
        <a:cs typeface="+mj-cs"/>
        <a:sym typeface="Aptos"/>
      </a:defRPr>
    </a:lvl7pPr>
    <a:lvl8pPr indent="1600200" latinLnBrk="0">
      <a:defRPr sz="1200">
        <a:latin typeface="+mj-lt"/>
        <a:ea typeface="+mj-ea"/>
        <a:cs typeface="+mj-cs"/>
        <a:sym typeface="Aptos"/>
      </a:defRPr>
    </a:lvl8pPr>
    <a:lvl9pPr indent="1828800" latinLnBrk="0">
      <a:defRPr sz="1200">
        <a:latin typeface="+mj-lt"/>
        <a:ea typeface="+mj-ea"/>
        <a:cs typeface="+mj-cs"/>
        <a:sym typeface="Aptos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0">
              <a:buSzTx/>
              <a:buFontTx/>
              <a:buNone/>
              <a:defRPr b="1" sz="2400"/>
            </a:lvl2pPr>
            <a:lvl3pPr marL="0" indent="0">
              <a:buSzTx/>
              <a:buFontTx/>
              <a:buNone/>
              <a:defRPr b="1" sz="2400"/>
            </a:lvl3pPr>
            <a:lvl4pPr marL="0" indent="0">
              <a:buSzTx/>
              <a:buFontTx/>
              <a:buNone/>
              <a:defRPr b="1" sz="2400"/>
            </a:lvl4pPr>
            <a:lvl5pPr marL="0" indent="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0147" y="6404293"/>
            <a:ext cx="273654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foto portada 26-27 small.png" descr="foto portada 26-27 small.png"/>
          <p:cNvPicPr>
            <a:picLocks noChangeAspect="1"/>
          </p:cNvPicPr>
          <p:nvPr/>
        </p:nvPicPr>
        <p:blipFill>
          <a:blip r:embed="rId2">
            <a:alphaModFix amt="51603"/>
            <a:extLst/>
          </a:blip>
          <a:srcRect l="0" t="3587" r="0" b="0"/>
          <a:stretch>
            <a:fillRect/>
          </a:stretch>
        </p:blipFill>
        <p:spPr>
          <a:xfrm>
            <a:off x="-1" y="864617"/>
            <a:ext cx="12192001" cy="658653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itle 1"/>
          <p:cNvSpPr txBox="1"/>
          <p:nvPr>
            <p:ph type="ctrTitle"/>
          </p:nvPr>
        </p:nvSpPr>
        <p:spPr>
          <a:xfrm>
            <a:off x="1524000" y="1122362"/>
            <a:ext cx="7472854" cy="1655761"/>
          </a:xfrm>
          <a:prstGeom prst="rect">
            <a:avLst/>
          </a:prstGeom>
        </p:spPr>
        <p:txBody>
          <a:bodyPr anchor="t"/>
          <a:lstStyle/>
          <a:p>
            <a:pPr algn="l" defTabSz="807139">
              <a:defRPr sz="3276">
                <a:solidFill>
                  <a:srgbClr val="6E76A1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rPr>
                <a:solidFill>
                  <a:srgbClr val="BE5070"/>
                </a:solidFill>
              </a:rPr>
              <a:t>Lección 4</a:t>
            </a:r>
            <a:br/>
            <a:r>
              <a:rPr>
                <a:solidFill>
                  <a:srgbClr val="5C919F"/>
                </a:solidFill>
              </a:rPr>
              <a:t>LA COMPASIÓN DE DIOS POR RAHAB</a:t>
            </a:r>
            <a:br>
              <a:rPr>
                <a:solidFill>
                  <a:srgbClr val="5C919F"/>
                </a:solidFill>
              </a:rPr>
            </a:br>
            <a:r>
              <a:rPr sz="1638">
                <a:solidFill>
                  <a:srgbClr val="0D0D0D"/>
                </a:solidFill>
              </a:rPr>
              <a:t> Josué 2.8-13; 6.16-17</a:t>
            </a:r>
            <a:endParaRPr sz="1638">
              <a:solidFill>
                <a:srgbClr val="0D0D0D"/>
              </a:solidFill>
            </a:endParaRPr>
          </a:p>
        </p:txBody>
      </p:sp>
      <p:sp>
        <p:nvSpPr>
          <p:cNvPr id="96" name="Subtitle 2"/>
          <p:cNvSpPr txBox="1"/>
          <p:nvPr>
            <p:ph type="subTitle" sz="quarter" idx="1"/>
          </p:nvPr>
        </p:nvSpPr>
        <p:spPr>
          <a:xfrm>
            <a:off x="1524000" y="2778125"/>
            <a:ext cx="7472854" cy="1655761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«La ciudad será como anatema a Jehová, con todas las cosas que están en ella; solamente Rahab, la ramera, vivirá, así como todos los que estén con ella en su casa, por cuanto escondió a los mensajeros que enviamos». 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 Josué 6.17</a:t>
            </a:r>
          </a:p>
        </p:txBody>
      </p:sp>
      <p:pic>
        <p:nvPicPr>
          <p:cNvPr id="9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99667" y="4201821"/>
            <a:ext cx="4202802" cy="16557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263"/>
          <a:stretch>
            <a:fillRect/>
          </a:stretch>
        </p:blipFill>
        <p:spPr>
          <a:xfrm>
            <a:off x="0" y="-1"/>
            <a:ext cx="12192000" cy="5879798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Content Placeholder 7"/>
          <p:cNvSpPr txBox="1"/>
          <p:nvPr>
            <p:ph type="body" idx="1"/>
          </p:nvPr>
        </p:nvSpPr>
        <p:spPr>
          <a:xfrm>
            <a:off x="838200" y="2000250"/>
            <a:ext cx="10515600" cy="3929065"/>
          </a:xfrm>
          <a:prstGeom prst="rect">
            <a:avLst/>
          </a:prstGeom>
        </p:spPr>
        <p:txBody>
          <a:bodyPr anchor="ctr"/>
          <a:lstStyle/>
          <a:p>
            <a:pPr>
              <a:defRPr sz="2900">
                <a:latin typeface="Cambria"/>
                <a:ea typeface="Cambria"/>
                <a:cs typeface="Cambria"/>
                <a:sym typeface="Cambria"/>
              </a:defRPr>
            </a:pPr>
            <a:r>
              <a:t>Analizar con los participantes de la clase la manera en que el autor del libro de Josué interpreta la participación de Dios en la experiencia de la conquista de Canaán.</a:t>
            </a:r>
          </a:p>
          <a:p>
            <a:pPr>
              <a:defRPr sz="2900">
                <a:latin typeface="Cambria"/>
                <a:ea typeface="Cambria"/>
                <a:cs typeface="Cambria"/>
                <a:sym typeface="Cambria"/>
              </a:defRPr>
            </a:pPr>
            <a:r>
              <a:t>Reflexionar sobre la manera en que esta narrativa nos presenta momentos particulares en que Dios ejercita su compasión aún en aquellos que se llegan a considerar como enemigos.</a:t>
            </a:r>
          </a:p>
          <a:p>
            <a:pPr>
              <a:defRPr sz="2900">
                <a:latin typeface="Cambria"/>
                <a:ea typeface="Cambria"/>
                <a:cs typeface="Cambria"/>
                <a:sym typeface="Cambria"/>
              </a:defRPr>
            </a:pPr>
            <a:r>
              <a:t>Identificar la razón que plantea el autor del libro de Josué según la cual Dios permite un castigo tan violento a los pueblos conquistados. </a:t>
            </a:r>
          </a:p>
        </p:txBody>
      </p:sp>
      <p:pic>
        <p:nvPicPr>
          <p:cNvPr id="10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3" descr="Picture 13"/>
          <p:cNvPicPr>
            <a:picLocks noChangeAspect="1"/>
          </p:cNvPicPr>
          <p:nvPr/>
        </p:nvPicPr>
        <p:blipFill>
          <a:blip r:embed="rId2">
            <a:extLst/>
          </a:blip>
          <a:srcRect l="0" t="0" r="0" b="16105"/>
          <a:stretch>
            <a:fillRect/>
          </a:stretch>
        </p:blipFill>
        <p:spPr>
          <a:xfrm>
            <a:off x="0" y="-3"/>
            <a:ext cx="12192000" cy="5753496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Content Placeholder 15"/>
          <p:cNvSpPr txBox="1"/>
          <p:nvPr>
            <p:ph type="body" idx="1"/>
          </p:nvPr>
        </p:nvSpPr>
        <p:spPr>
          <a:xfrm>
            <a:off x="838200" y="2000250"/>
            <a:ext cx="10515600" cy="3943350"/>
          </a:xfrm>
          <a:prstGeom prst="rect">
            <a:avLst/>
          </a:prstGeom>
        </p:spPr>
        <p:txBody>
          <a:bodyPr anchor="ctr"/>
          <a:lstStyle/>
          <a:p>
            <a:pPr>
              <a:defRPr sz="2900">
                <a:latin typeface="Cambria"/>
                <a:ea typeface="Cambria"/>
                <a:cs typeface="Cambria"/>
                <a:sym typeface="Cambria"/>
              </a:defRPr>
            </a:pPr>
            <a:r>
              <a:rPr cap="all"/>
              <a:t>Cornelio: </a:t>
            </a:r>
            <a:r>
              <a:t>En la organización militar romana era un oficial que tenía a su cargo cien soldados. En el texto bajo estudio este oficial estaba comisionado en Cesarea. Se le consideraba como «temeroso de Dios» por haber aceptado la religión judía. </a:t>
            </a:r>
          </a:p>
          <a:p>
            <a:pPr>
              <a:defRPr sz="2900">
                <a:latin typeface="Cambria"/>
                <a:ea typeface="Cambria"/>
                <a:cs typeface="Cambria"/>
                <a:sym typeface="Cambria"/>
              </a:defRPr>
            </a:pPr>
            <a:r>
              <a:rPr cap="all"/>
              <a:t>Curtidor: </a:t>
            </a:r>
            <a:r>
              <a:t>Persona que se dedicaba a preparar la piel obtenida de un animal muerto para su uso. Por tal condición, la ortodoxia judía lo consideraba persona impura o inmunda.  </a:t>
            </a:r>
          </a:p>
          <a:p>
            <a:pPr>
              <a:defRPr sz="2900">
                <a:latin typeface="Cambria"/>
                <a:ea typeface="Cambria"/>
                <a:cs typeface="Cambria"/>
                <a:sym typeface="Cambria"/>
              </a:defRPr>
            </a:pPr>
            <a:r>
              <a:rPr cap="all"/>
              <a:t>Hora novena: </a:t>
            </a:r>
            <a:r>
              <a:t>Equivale a las tres de la tarde, hora en que los judíos piadosos acostumbraban a hacer sus oraciones.</a:t>
            </a:r>
          </a:p>
        </p:txBody>
      </p:sp>
      <p:pic>
        <p:nvPicPr>
          <p:cNvPr id="10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Content Placeholder 10"/>
          <p:cNvSpPr txBox="1"/>
          <p:nvPr>
            <p:ph type="body" sz="half" idx="1"/>
          </p:nvPr>
        </p:nvSpPr>
        <p:spPr>
          <a:xfrm>
            <a:off x="838200" y="1950954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9  Al día siguiente, mientras ellos iban por el camino y se acercaban a la ciudad, Pedro subió a la azotea para orar, cerca de la hora sexta. </a:t>
            </a:r>
          </a:p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10  Sintió mucha hambre y quiso comer; pero mientras le preparaban algo le sobrevino un éxtasis: </a:t>
            </a:r>
          </a:p>
        </p:txBody>
      </p:sp>
      <p:sp>
        <p:nvSpPr>
          <p:cNvPr id="109" name="Content Placeholder 11"/>
          <p:cNvSpPr txBox="1"/>
          <p:nvPr/>
        </p:nvSpPr>
        <p:spPr>
          <a:xfrm>
            <a:off x="6217920" y="1950954"/>
            <a:ext cx="5090161" cy="4162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 defTabSz="813816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</a:p>
          <a:p>
            <a:pPr defTabSz="813816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defTabSz="813816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9  Al día siguiente, a eso del mediodía, mientras iban de camino cerca de Jope, Pedro subió a orar a la azotea de la casa. </a:t>
            </a:r>
          </a:p>
          <a:p>
            <a:pPr defTabSz="813816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defTabSz="813816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10  Tenía hambre y quería comer, pero mientras le estaban preparando la comida, tuvo una visión:</a:t>
            </a:r>
          </a:p>
        </p:txBody>
      </p:sp>
      <p:sp>
        <p:nvSpPr>
          <p:cNvPr id="110" name="TextBox 1"/>
          <p:cNvSpPr txBox="1"/>
          <p:nvPr/>
        </p:nvSpPr>
        <p:spPr>
          <a:xfrm>
            <a:off x="5049958" y="1153930"/>
            <a:ext cx="3414127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Hechos 10.9-10</a:t>
            </a:r>
          </a:p>
        </p:txBody>
      </p:sp>
      <p:pic>
        <p:nvPicPr>
          <p:cNvPr id="11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3834"/>
          <a:stretch>
            <a:fillRect/>
          </a:stretch>
        </p:blipFill>
        <p:spPr>
          <a:xfrm>
            <a:off x="0" y="73572"/>
            <a:ext cx="12192000" cy="5909134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Content Placeholder 10"/>
          <p:cNvSpPr txBox="1"/>
          <p:nvPr>
            <p:ph type="body" sz="half" idx="1"/>
          </p:nvPr>
        </p:nvSpPr>
        <p:spPr>
          <a:xfrm>
            <a:off x="838200" y="2204954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11  Vio el cielo abierto, y que descendía algo semejante a un gran lienzo, que atado de las cuatro puntas era bajado a la tierra, </a:t>
            </a:r>
          </a:p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12  en el cual había de todos los cuadrúpedos terrestres, reptiles y aves del cielo. </a:t>
            </a:r>
          </a:p>
        </p:txBody>
      </p:sp>
      <p:sp>
        <p:nvSpPr>
          <p:cNvPr id="115" name="Content Placeholder 11"/>
          <p:cNvSpPr txBox="1"/>
          <p:nvPr/>
        </p:nvSpPr>
        <p:spPr>
          <a:xfrm>
            <a:off x="6217920" y="2204954"/>
            <a:ext cx="5090161" cy="4162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 defTabSz="777240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</a:p>
          <a:p>
            <a:pPr defTabSz="777240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defTabSz="777240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11  vio que el cielo se abría y que descendía a la tierra algo parecido a una gran sábana, bajada por las cuatro puntas. </a:t>
            </a:r>
          </a:p>
          <a:p>
            <a:pPr defTabSz="777240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defTabSz="777240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12  En la sábana había toda clase de cuadrúpedos, y también reptiles y aves. </a:t>
            </a:r>
          </a:p>
        </p:txBody>
      </p:sp>
      <p:sp>
        <p:nvSpPr>
          <p:cNvPr id="116" name="TextBox 1"/>
          <p:cNvSpPr txBox="1"/>
          <p:nvPr/>
        </p:nvSpPr>
        <p:spPr>
          <a:xfrm>
            <a:off x="5040488" y="1251052"/>
            <a:ext cx="4238341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Hechos 10.11-12</a:t>
            </a:r>
          </a:p>
        </p:txBody>
      </p:sp>
      <p:pic>
        <p:nvPicPr>
          <p:cNvPr id="11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84"/>
          <a:stretch>
            <a:fillRect/>
          </a:stretch>
        </p:blipFill>
        <p:spPr>
          <a:xfrm>
            <a:off x="0" y="73572"/>
            <a:ext cx="12192000" cy="5891985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Content Placeholder 10"/>
          <p:cNvSpPr txBox="1"/>
          <p:nvPr>
            <p:ph type="body" sz="half" idx="1"/>
          </p:nvPr>
        </p:nvSpPr>
        <p:spPr>
          <a:xfrm>
            <a:off x="838200" y="2065253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13 Y le vino una voz: —Levántate, Pedro, mata y come.</a:t>
            </a:r>
          </a:p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14  Entonces Pedro dijo: —Señor, no; porque ninguna cosa común o impura he comido jamás. </a:t>
            </a:r>
          </a:p>
        </p:txBody>
      </p:sp>
      <p:sp>
        <p:nvSpPr>
          <p:cNvPr id="121" name="Content Placeholder 11"/>
          <p:cNvSpPr txBox="1"/>
          <p:nvPr/>
        </p:nvSpPr>
        <p:spPr>
          <a:xfrm>
            <a:off x="6217920" y="2065254"/>
            <a:ext cx="5090161" cy="4162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</a:p>
          <a:p>
            <a:pPr>
              <a:lnSpc>
                <a:spcPct val="90000"/>
              </a:lnSpc>
              <a:spcBef>
                <a:spcPts val="10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13  Y oyó una voz, que le dijo: «Levántate, Pedro; mata y come».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</a:p>
          <a:p>
            <a:pPr>
              <a:lnSpc>
                <a:spcPct val="90000"/>
              </a:lnSpc>
              <a:spcBef>
                <a:spcPts val="10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14  Pedro contestó: «No, Señor; yo nunca he comido nada profano ni impuro». </a:t>
            </a:r>
          </a:p>
        </p:txBody>
      </p:sp>
      <p:sp>
        <p:nvSpPr>
          <p:cNvPr id="122" name="TextBox 1"/>
          <p:cNvSpPr txBox="1"/>
          <p:nvPr/>
        </p:nvSpPr>
        <p:spPr>
          <a:xfrm>
            <a:off x="5040488" y="1251052"/>
            <a:ext cx="4238341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Hechos 10.13-14</a:t>
            </a:r>
          </a:p>
        </p:txBody>
      </p:sp>
      <p:pic>
        <p:nvPicPr>
          <p:cNvPr id="12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3496"/>
          <a:stretch>
            <a:fillRect/>
          </a:stretch>
        </p:blipFill>
        <p:spPr>
          <a:xfrm>
            <a:off x="0" y="73572"/>
            <a:ext cx="12192000" cy="593240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Content Placeholder 10"/>
          <p:cNvSpPr txBox="1"/>
          <p:nvPr>
            <p:ph type="body" sz="half" idx="1"/>
          </p:nvPr>
        </p:nvSpPr>
        <p:spPr>
          <a:xfrm>
            <a:off x="838200" y="2204954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 defTabSz="850391">
              <a:spcBef>
                <a:spcPts val="900"/>
              </a:spcBef>
              <a:buSzTx/>
              <a:buNone/>
              <a:defRPr sz="22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 defTabSz="850391">
              <a:spcBef>
                <a:spcPts val="900"/>
              </a:spcBef>
              <a:buSzTx/>
              <a:buNone/>
              <a:defRPr sz="22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50391">
              <a:spcBef>
                <a:spcPts val="9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15  Volvió la voz a él la segunda vez: —Lo que Dios limpió, no lo llames tú común.</a:t>
            </a:r>
          </a:p>
        </p:txBody>
      </p:sp>
      <p:sp>
        <p:nvSpPr>
          <p:cNvPr id="127" name="Content Placeholder 11"/>
          <p:cNvSpPr txBox="1"/>
          <p:nvPr/>
        </p:nvSpPr>
        <p:spPr>
          <a:xfrm>
            <a:off x="6217920" y="2204954"/>
            <a:ext cx="5090161" cy="4162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</a:p>
          <a:p>
            <a:pPr>
              <a:lnSpc>
                <a:spcPct val="90000"/>
              </a:lnSpc>
              <a:spcBef>
                <a:spcPts val="10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15  La voz le habló de nuevo, y le dijo: «Lo que Dios ha purificado, no lo llames tú profano».</a:t>
            </a:r>
          </a:p>
        </p:txBody>
      </p:sp>
      <p:sp>
        <p:nvSpPr>
          <p:cNvPr id="128" name="TextBox 1"/>
          <p:cNvSpPr txBox="1"/>
          <p:nvPr/>
        </p:nvSpPr>
        <p:spPr>
          <a:xfrm>
            <a:off x="5040488" y="1251052"/>
            <a:ext cx="4238341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Hechos 10.15</a:t>
            </a:r>
          </a:p>
        </p:txBody>
      </p:sp>
      <p:pic>
        <p:nvPicPr>
          <p:cNvPr id="12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3351"/>
          <a:stretch>
            <a:fillRect/>
          </a:stretch>
        </p:blipFill>
        <p:spPr>
          <a:xfrm>
            <a:off x="0" y="73572"/>
            <a:ext cx="12192000" cy="5942388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Content Placeholder 10"/>
          <p:cNvSpPr txBox="1"/>
          <p:nvPr>
            <p:ph type="body" sz="half" idx="1"/>
          </p:nvPr>
        </p:nvSpPr>
        <p:spPr>
          <a:xfrm>
            <a:off x="838200" y="2204954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 defTabSz="859536">
              <a:spcBef>
                <a:spcPts val="900"/>
              </a:spcBef>
              <a:buSzTx/>
              <a:buNone/>
              <a:defRPr sz="2256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 defTabSz="859536">
              <a:spcBef>
                <a:spcPts val="900"/>
              </a:spcBef>
              <a:buSzTx/>
              <a:buNone/>
              <a:defRPr sz="2256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59536">
              <a:spcBef>
                <a:spcPts val="900"/>
              </a:spcBef>
              <a:buSzTx/>
              <a:buNone/>
              <a:defRPr sz="2256">
                <a:latin typeface="Cambria"/>
                <a:ea typeface="Cambria"/>
                <a:cs typeface="Cambria"/>
                <a:sym typeface="Cambria"/>
              </a:defRPr>
            </a:pPr>
            <a:r>
              <a:t>30  Entonces Cornelio dijo: —Hace cuatro días que a esta hora yo estaba en ayunas; y a la hora novena, mientras oraba en mi casa, vi que se puso delante de mí un varón con vestido resplandeciente, </a:t>
            </a:r>
          </a:p>
          <a:p>
            <a:pPr marL="0" indent="0" defTabSz="859536">
              <a:spcBef>
                <a:spcPts val="900"/>
              </a:spcBef>
              <a:buSzTx/>
              <a:buNone/>
              <a:defRPr sz="2256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59536">
              <a:spcBef>
                <a:spcPts val="900"/>
              </a:spcBef>
              <a:buSzTx/>
              <a:buNone/>
              <a:defRPr sz="2256">
                <a:latin typeface="Cambria"/>
                <a:ea typeface="Cambria"/>
                <a:cs typeface="Cambria"/>
                <a:sym typeface="Cambria"/>
              </a:defRPr>
            </a:pPr>
            <a:r>
              <a:t>31  y me dijo: “Cornelio, tu oración ha sido oída, y tus limosnas han sido recordadas delante de Dios. </a:t>
            </a:r>
          </a:p>
        </p:txBody>
      </p:sp>
      <p:sp>
        <p:nvSpPr>
          <p:cNvPr id="133" name="Content Placeholder 11"/>
          <p:cNvSpPr txBox="1"/>
          <p:nvPr/>
        </p:nvSpPr>
        <p:spPr>
          <a:xfrm>
            <a:off x="6217920" y="2103354"/>
            <a:ext cx="5090161" cy="4162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 defTabSz="859536">
              <a:lnSpc>
                <a:spcPct val="90000"/>
              </a:lnSpc>
              <a:spcBef>
                <a:spcPts val="900"/>
              </a:spcBef>
              <a:defRPr sz="2256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 sz="2632"/>
          </a:p>
          <a:p>
            <a:pPr defTabSz="859536">
              <a:lnSpc>
                <a:spcPct val="90000"/>
              </a:lnSpc>
              <a:spcBef>
                <a:spcPts val="900"/>
              </a:spcBef>
              <a:defRPr sz="2256">
                <a:latin typeface="Cambria"/>
                <a:ea typeface="Cambria"/>
                <a:cs typeface="Cambria"/>
                <a:sym typeface="Cambria"/>
              </a:defRPr>
            </a:pPr>
          </a:p>
          <a:p>
            <a:pPr defTabSz="859536">
              <a:lnSpc>
                <a:spcPct val="90000"/>
              </a:lnSpc>
              <a:spcBef>
                <a:spcPts val="900"/>
              </a:spcBef>
              <a:defRPr sz="2256">
                <a:latin typeface="Cambria"/>
                <a:ea typeface="Cambria"/>
                <a:cs typeface="Cambria"/>
                <a:sym typeface="Cambria"/>
              </a:defRPr>
            </a:pPr>
            <a:r>
              <a:t>30  Cornelio contestó: —Hace cuatro días, como a esta misma hora, yo estaba aquí en mi casa haciendo la oración de las tres de la tarde, cuando se me apareció un hombre vestido con ropa brillante. </a:t>
            </a:r>
          </a:p>
          <a:p>
            <a:pPr defTabSz="859536">
              <a:lnSpc>
                <a:spcPct val="90000"/>
              </a:lnSpc>
              <a:spcBef>
                <a:spcPts val="900"/>
              </a:spcBef>
              <a:defRPr sz="2256">
                <a:latin typeface="Cambria"/>
                <a:ea typeface="Cambria"/>
                <a:cs typeface="Cambria"/>
                <a:sym typeface="Cambria"/>
              </a:defRPr>
            </a:pPr>
          </a:p>
          <a:p>
            <a:pPr defTabSz="859536">
              <a:lnSpc>
                <a:spcPct val="90000"/>
              </a:lnSpc>
              <a:spcBef>
                <a:spcPts val="900"/>
              </a:spcBef>
              <a:defRPr sz="2256">
                <a:latin typeface="Cambria"/>
                <a:ea typeface="Cambria"/>
                <a:cs typeface="Cambria"/>
                <a:sym typeface="Cambria"/>
              </a:defRPr>
            </a:pPr>
            <a:r>
              <a:t>31  Me dijo: “Cornelio, Dios ha oído tu oración y se ha acordado de lo que has hecho para ayudar a los necesitados. </a:t>
            </a:r>
          </a:p>
        </p:txBody>
      </p:sp>
      <p:sp>
        <p:nvSpPr>
          <p:cNvPr id="134" name="TextBox 1"/>
          <p:cNvSpPr txBox="1"/>
          <p:nvPr/>
        </p:nvSpPr>
        <p:spPr>
          <a:xfrm>
            <a:off x="5040488" y="1251052"/>
            <a:ext cx="4238341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Hechos 10.30-31</a:t>
            </a:r>
          </a:p>
        </p:txBody>
      </p:sp>
      <p:pic>
        <p:nvPicPr>
          <p:cNvPr id="13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3351"/>
          <a:stretch>
            <a:fillRect/>
          </a:stretch>
        </p:blipFill>
        <p:spPr>
          <a:xfrm>
            <a:off x="0" y="73572"/>
            <a:ext cx="12192000" cy="5942388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Content Placeholder 10"/>
          <p:cNvSpPr txBox="1"/>
          <p:nvPr>
            <p:ph type="body" sz="half" idx="1"/>
          </p:nvPr>
        </p:nvSpPr>
        <p:spPr>
          <a:xfrm>
            <a:off x="838200" y="2204954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 defTabSz="822959">
              <a:spcBef>
                <a:spcPts val="900"/>
              </a:spcBef>
              <a:buSzTx/>
              <a:buNone/>
              <a:defRPr sz="2159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 defTabSz="822959">
              <a:spcBef>
                <a:spcPts val="900"/>
              </a:spcBef>
              <a:buSzTx/>
              <a:buNone/>
              <a:defRPr sz="2159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22959">
              <a:spcBef>
                <a:spcPts val="900"/>
              </a:spcBef>
              <a:buSzTx/>
              <a:buNone/>
              <a:defRPr sz="2159">
                <a:latin typeface="Cambria"/>
                <a:ea typeface="Cambria"/>
                <a:cs typeface="Cambria"/>
                <a:sym typeface="Cambria"/>
              </a:defRPr>
            </a:pPr>
            <a:r>
              <a:t>32  Envía, pues, a Jope y haz venir a Simón, el que tiene por sobrenombre Pedro, el cual se hospeda en casa de Simón, un curtidor, junto al mar; cuando llegue, él te hablará.” </a:t>
            </a:r>
          </a:p>
          <a:p>
            <a:pPr marL="0" indent="0" defTabSz="822959">
              <a:spcBef>
                <a:spcPts val="900"/>
              </a:spcBef>
              <a:buSzTx/>
              <a:buNone/>
              <a:defRPr sz="2159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22959">
              <a:spcBef>
                <a:spcPts val="900"/>
              </a:spcBef>
              <a:buSzTx/>
              <a:buNone/>
              <a:defRPr sz="2159">
                <a:latin typeface="Cambria"/>
                <a:ea typeface="Cambria"/>
                <a:cs typeface="Cambria"/>
                <a:sym typeface="Cambria"/>
              </a:defRPr>
            </a:pPr>
            <a:r>
              <a:t>33  Así que luego envié por ti, y tú has hecho bien en venir. Ahora, pues, todos nosotros estamos aquí en la presencia de Dios, para oír todo lo que Dios te ha mandado.</a:t>
            </a:r>
          </a:p>
        </p:txBody>
      </p:sp>
      <p:sp>
        <p:nvSpPr>
          <p:cNvPr id="139" name="Content Placeholder 11"/>
          <p:cNvSpPr txBox="1"/>
          <p:nvPr/>
        </p:nvSpPr>
        <p:spPr>
          <a:xfrm>
            <a:off x="6217920" y="2204954"/>
            <a:ext cx="5090161" cy="4162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 defTabSz="804672">
              <a:lnSpc>
                <a:spcPct val="90000"/>
              </a:lnSpc>
              <a:spcBef>
                <a:spcPts val="800"/>
              </a:spcBef>
              <a:defRPr sz="2112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 sz="2464"/>
          </a:p>
          <a:p>
            <a:pPr defTabSz="804672">
              <a:lnSpc>
                <a:spcPct val="90000"/>
              </a:lnSpc>
              <a:spcBef>
                <a:spcPts val="800"/>
              </a:spcBef>
              <a:defRPr sz="2112">
                <a:latin typeface="Cambria"/>
                <a:ea typeface="Cambria"/>
                <a:cs typeface="Cambria"/>
                <a:sym typeface="Cambria"/>
              </a:defRPr>
            </a:pPr>
          </a:p>
          <a:p>
            <a:pPr defTabSz="804672">
              <a:lnSpc>
                <a:spcPct val="90000"/>
              </a:lnSpc>
              <a:spcBef>
                <a:spcPts val="800"/>
              </a:spcBef>
              <a:defRPr sz="2112">
                <a:latin typeface="Cambria"/>
                <a:ea typeface="Cambria"/>
                <a:cs typeface="Cambria"/>
                <a:sym typeface="Cambria"/>
              </a:defRPr>
            </a:pPr>
            <a:r>
              <a:t>32  Manda a alguien a la ciudad de Jope para que haga venir a Simón, que también se llama Pedro. Está alojado en casa de otro Simón, un curtidor que vive junto al mar.” </a:t>
            </a:r>
          </a:p>
          <a:p>
            <a:pPr defTabSz="804672">
              <a:lnSpc>
                <a:spcPct val="90000"/>
              </a:lnSpc>
              <a:spcBef>
                <a:spcPts val="800"/>
              </a:spcBef>
              <a:defRPr sz="2112">
                <a:latin typeface="Cambria"/>
                <a:ea typeface="Cambria"/>
                <a:cs typeface="Cambria"/>
                <a:sym typeface="Cambria"/>
              </a:defRPr>
            </a:pPr>
          </a:p>
          <a:p>
            <a:pPr defTabSz="804672">
              <a:lnSpc>
                <a:spcPct val="90000"/>
              </a:lnSpc>
              <a:spcBef>
                <a:spcPts val="800"/>
              </a:spcBef>
              <a:defRPr sz="2112">
                <a:latin typeface="Cambria"/>
                <a:ea typeface="Cambria"/>
                <a:cs typeface="Cambria"/>
                <a:sym typeface="Cambria"/>
              </a:defRPr>
            </a:pPr>
            <a:r>
              <a:t>33  Así que envié inmediatamente a buscarte, y tú has tenido la bondad de venir. Ahora estamos todos aquí delante de Dios, y queremos escuchar todo lo que el Señor te ha mandado decirnos.</a:t>
            </a:r>
          </a:p>
        </p:txBody>
      </p:sp>
      <p:sp>
        <p:nvSpPr>
          <p:cNvPr id="140" name="TextBox 1"/>
          <p:cNvSpPr txBox="1"/>
          <p:nvPr/>
        </p:nvSpPr>
        <p:spPr>
          <a:xfrm>
            <a:off x="5040488" y="1251052"/>
            <a:ext cx="4238341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Hechos 10.32-33</a:t>
            </a:r>
          </a:p>
        </p:txBody>
      </p:sp>
      <p:pic>
        <p:nvPicPr>
          <p:cNvPr id="14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3351"/>
          <a:stretch>
            <a:fillRect/>
          </a:stretch>
        </p:blipFill>
        <p:spPr>
          <a:xfrm>
            <a:off x="0" y="73572"/>
            <a:ext cx="12192000" cy="5942388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Content Placeholder 10"/>
          <p:cNvSpPr txBox="1"/>
          <p:nvPr>
            <p:ph type="body" sz="half" idx="1"/>
          </p:nvPr>
        </p:nvSpPr>
        <p:spPr>
          <a:xfrm>
            <a:off x="838200" y="2204954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34  Entonces Pedro, abriendo la boca, dijo: —En verdad comprendo que Dios no hace acepción de personas, </a:t>
            </a:r>
          </a:p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35  sino que en toda nación se agrada del que lo teme y hace justicia.</a:t>
            </a:r>
          </a:p>
        </p:txBody>
      </p:sp>
      <p:sp>
        <p:nvSpPr>
          <p:cNvPr id="145" name="Content Placeholder 11"/>
          <p:cNvSpPr txBox="1"/>
          <p:nvPr/>
        </p:nvSpPr>
        <p:spPr>
          <a:xfrm>
            <a:off x="6217920" y="2204954"/>
            <a:ext cx="5090161" cy="4162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 sz="2800"/>
          </a:p>
          <a:p>
            <a:pPr>
              <a:lnSpc>
                <a:spcPct val="90000"/>
              </a:lnSpc>
              <a:spcBef>
                <a:spcPts val="10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</a:p>
          <a:p>
            <a:pPr>
              <a:lnSpc>
                <a:spcPct val="90000"/>
              </a:lnSpc>
              <a:spcBef>
                <a:spcPts val="10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34  Pedro entonces comenzó a hablar, y dijo: —Ahora entiendo que de veras Dios no hace diferencia entre una persona y otra, 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</a:p>
          <a:p>
            <a:pPr>
              <a:lnSpc>
                <a:spcPct val="90000"/>
              </a:lnSpc>
              <a:spcBef>
                <a:spcPts val="10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35  sino que en cualquier nación acepta a los que lo reverencian y hacen lo bueno.</a:t>
            </a:r>
          </a:p>
        </p:txBody>
      </p:sp>
      <p:sp>
        <p:nvSpPr>
          <p:cNvPr id="146" name="TextBox 1"/>
          <p:cNvSpPr txBox="1"/>
          <p:nvPr/>
        </p:nvSpPr>
        <p:spPr>
          <a:xfrm>
            <a:off x="5040488" y="1251052"/>
            <a:ext cx="4238341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Hechos 10.34-35</a:t>
            </a:r>
          </a:p>
        </p:txBody>
      </p:sp>
      <p:pic>
        <p:nvPicPr>
          <p:cNvPr id="14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3351"/>
          <a:stretch>
            <a:fillRect/>
          </a:stretch>
        </p:blipFill>
        <p:spPr>
          <a:xfrm>
            <a:off x="0" y="73572"/>
            <a:ext cx="12192000" cy="5942388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Content Placeholder 10"/>
          <p:cNvSpPr txBox="1"/>
          <p:nvPr>
            <p:ph type="body" sz="half" idx="1"/>
          </p:nvPr>
        </p:nvSpPr>
        <p:spPr>
          <a:xfrm>
            <a:off x="838200" y="2204954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28 Ya no hay judío ni griego; no hay esclavo ni libre; no hay hombre ni mujer, porque todos vosotros sois uno en Cristo Jesús. </a:t>
            </a:r>
          </a:p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29  Y si vosotros sois de Cristo, ciertamente descendientes de Abraham sois, y herederos según la promesa.</a:t>
            </a:r>
          </a:p>
        </p:txBody>
      </p:sp>
      <p:sp>
        <p:nvSpPr>
          <p:cNvPr id="151" name="Content Placeholder 11"/>
          <p:cNvSpPr txBox="1"/>
          <p:nvPr/>
        </p:nvSpPr>
        <p:spPr>
          <a:xfrm>
            <a:off x="6217920" y="2204954"/>
            <a:ext cx="5090161" cy="4162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 sz="2800"/>
          </a:p>
          <a:p>
            <a:pPr>
              <a:lnSpc>
                <a:spcPct val="90000"/>
              </a:lnSpc>
              <a:spcBef>
                <a:spcPts val="10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</a:p>
          <a:p>
            <a:pPr>
              <a:lnSpc>
                <a:spcPct val="90000"/>
              </a:lnSpc>
              <a:spcBef>
                <a:spcPts val="10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28  Ya no importa el ser judío o griego, esclavo o libre, hombre o mujer; porque unidos a Cristo Jesús, todos ustedes son uno solo. 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</a:p>
          <a:p>
            <a:pPr>
              <a:lnSpc>
                <a:spcPct val="90000"/>
              </a:lnSpc>
              <a:spcBef>
                <a:spcPts val="10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29  Y si son de Cristo, entonces son descendientes de Abraham y herederos de las promesas que Dios le hizo.</a:t>
            </a:r>
          </a:p>
        </p:txBody>
      </p:sp>
      <p:sp>
        <p:nvSpPr>
          <p:cNvPr id="152" name="TextBox 1"/>
          <p:cNvSpPr txBox="1"/>
          <p:nvPr/>
        </p:nvSpPr>
        <p:spPr>
          <a:xfrm>
            <a:off x="5040488" y="1251052"/>
            <a:ext cx="4238341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Gálatas 3.28-29</a:t>
            </a:r>
          </a:p>
        </p:txBody>
      </p:sp>
      <p:pic>
        <p:nvPicPr>
          <p:cNvPr id="15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1"/>
          <a:stretch>
            <a:fillRect/>
          </a:stretch>
        </p:blipFill>
        <p:spPr>
          <a:xfrm>
            <a:off x="18" y="1281"/>
            <a:ext cx="12191982" cy="5893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Content Placeholder 7"/>
          <p:cNvSpPr txBox="1"/>
          <p:nvPr>
            <p:ph type="body" idx="1"/>
          </p:nvPr>
        </p:nvSpPr>
        <p:spPr>
          <a:xfrm>
            <a:off x="838200" y="2163750"/>
            <a:ext cx="10515600" cy="3914776"/>
          </a:xfrm>
          <a:prstGeom prst="rect">
            <a:avLst/>
          </a:prstGeom>
        </p:spPr>
        <p:txBody>
          <a:bodyPr anchor="ctr"/>
          <a:lstStyle/>
          <a:p>
            <a:pPr marL="217170" indent="-217170" defTabSz="868680">
              <a:spcBef>
                <a:spcPts val="900"/>
              </a:spcBef>
              <a:defRPr sz="2660">
                <a:latin typeface="Cambria"/>
                <a:ea typeface="Cambria"/>
                <a:cs typeface="Cambria"/>
                <a:sym typeface="Cambria"/>
              </a:defRPr>
            </a:pPr>
            <a:r>
              <a:t>Dios es el propietario absoluto de todo cuanto existe, inclusive de los seres humanos por ser criaturas suyas hechas a su imagen y semejanza.</a:t>
            </a:r>
          </a:p>
          <a:p>
            <a:pPr marL="217170" indent="-217170" defTabSz="868680">
              <a:spcBef>
                <a:spcPts val="900"/>
              </a:spcBef>
              <a:defRPr sz="2660">
                <a:latin typeface="Cambria"/>
                <a:ea typeface="Cambria"/>
                <a:cs typeface="Cambria"/>
                <a:sym typeface="Cambria"/>
              </a:defRPr>
            </a:pPr>
            <a:r>
              <a:t>La inclusión y creación de espacios para la convivencia en medio de la diversidad es una gestión que no puede estar ausente en nuestro discurso eclesiástico y en nuestra labor misionera como iglesia.</a:t>
            </a:r>
          </a:p>
          <a:p>
            <a:pPr marL="217170" indent="-217170" defTabSz="868680">
              <a:spcBef>
                <a:spcPts val="900"/>
              </a:spcBef>
              <a:defRPr sz="2660">
                <a:latin typeface="Cambria"/>
                <a:ea typeface="Cambria"/>
                <a:cs typeface="Cambria"/>
                <a:sym typeface="Cambria"/>
              </a:defRPr>
            </a:pPr>
            <a:r>
              <a:t>La historia de la salvación está orientada hacia la igualdad, la solidaridad y la hermandad entre los seres humanos. Romper con lo que lo impide es el gran desafío que tenemos ante nos, quienes formamos la iglesia.</a:t>
            </a:r>
          </a:p>
        </p:txBody>
      </p:sp>
      <p:pic>
        <p:nvPicPr>
          <p:cNvPr id="15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3576"/>
          <a:stretch>
            <a:fillRect/>
          </a:stretch>
        </p:blipFill>
        <p:spPr>
          <a:xfrm>
            <a:off x="18" y="1282"/>
            <a:ext cx="12191982" cy="5926900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Content Placeholder 7"/>
          <p:cNvSpPr txBox="1"/>
          <p:nvPr>
            <p:ph type="body" idx="1"/>
          </p:nvPr>
        </p:nvSpPr>
        <p:spPr>
          <a:xfrm>
            <a:off x="838200" y="2176211"/>
            <a:ext cx="10515600" cy="3914776"/>
          </a:xfrm>
          <a:prstGeom prst="rect">
            <a:avLst/>
          </a:prstGeom>
        </p:spPr>
        <p:txBody>
          <a:bodyPr anchor="ctr"/>
          <a:lstStyle/>
          <a:p>
            <a:pPr marL="217170" indent="-217170" defTabSz="868680">
              <a:spcBef>
                <a:spcPts val="900"/>
              </a:spcBef>
              <a:defRPr sz="2660">
                <a:latin typeface="Cambria"/>
                <a:ea typeface="Cambria"/>
                <a:cs typeface="Cambria"/>
                <a:sym typeface="Cambria"/>
              </a:defRPr>
            </a:pPr>
            <a:r>
              <a:t>Cuando nos sincronizamos al propósito y a la voluntad de Dios, el mismo Espíritu afirmará en nuestras mentes y en nuestros corazones la convicción de lo correcto y lo incorrecto, de lo que proviene de Dios y lo que no es de Dios, así como la ruta y el procedimiento que debemos seguir.</a:t>
            </a:r>
          </a:p>
          <a:p>
            <a:pPr marL="217170" indent="-217170" defTabSz="868680">
              <a:spcBef>
                <a:spcPts val="900"/>
              </a:spcBef>
              <a:defRPr sz="2660">
                <a:latin typeface="Cambria"/>
                <a:ea typeface="Cambria"/>
                <a:cs typeface="Cambria"/>
                <a:sym typeface="Cambria"/>
              </a:defRPr>
            </a:pPr>
            <a:r>
              <a:t>La actividad misionera de la iglesia siempre debe estar orientada hacia el prójimo, o sea, a toda la humanidad sin distinciones. </a:t>
            </a:r>
          </a:p>
          <a:p>
            <a:pPr marL="217170" indent="-217170" defTabSz="868680">
              <a:spcBef>
                <a:spcPts val="900"/>
              </a:spcBef>
              <a:defRPr sz="2660">
                <a:latin typeface="Cambria"/>
                <a:ea typeface="Cambria"/>
                <a:cs typeface="Cambria"/>
                <a:sym typeface="Cambria"/>
              </a:defRPr>
            </a:pPr>
            <a:r>
              <a:t>Nuestra misión principal no es hacer adeptos a nuestras doctrinas y preceptos, sino hacer que la humanidad crea en la posibilidad de un mundo nuevo, regido por la paz, la justicia y el amor de Dios.</a:t>
            </a:r>
          </a:p>
        </p:txBody>
      </p:sp>
      <p:pic>
        <p:nvPicPr>
          <p:cNvPr id="16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3576"/>
          <a:stretch>
            <a:fillRect/>
          </a:stretch>
        </p:blipFill>
        <p:spPr>
          <a:xfrm>
            <a:off x="18" y="1282"/>
            <a:ext cx="12191982" cy="5926900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Content Placeholder 7"/>
          <p:cNvSpPr txBox="1"/>
          <p:nvPr>
            <p:ph type="body" idx="1"/>
          </p:nvPr>
        </p:nvSpPr>
        <p:spPr>
          <a:xfrm>
            <a:off x="838200" y="2176211"/>
            <a:ext cx="10515600" cy="3914776"/>
          </a:xfrm>
          <a:prstGeom prst="rect">
            <a:avLst/>
          </a:prstGeom>
        </p:spPr>
        <p:txBody>
          <a:bodyPr anchor="ctr"/>
          <a:lstStyle/>
          <a:p>
            <a:pPr marL="217170" indent="-217170" defTabSz="868680">
              <a:spcBef>
                <a:spcPts val="900"/>
              </a:spcBef>
              <a:defRPr sz="2660">
                <a:latin typeface="Cambria"/>
                <a:ea typeface="Cambria"/>
                <a:cs typeface="Cambria"/>
                <a:sym typeface="Cambria"/>
              </a:defRPr>
            </a:pPr>
            <a:r>
              <a:t>Cuando sentimos y actuamos como Cristo, cuando interpretamos correctamente el amor de Jesús por toda la humanidad y lo compartimos indiscriminadamente, entonces hemos entendido el propósito universal de la gracia de Dios.</a:t>
            </a:r>
          </a:p>
          <a:p>
            <a:pPr marL="217170" indent="-217170" defTabSz="868680">
              <a:spcBef>
                <a:spcPts val="900"/>
              </a:spcBef>
              <a:defRPr sz="2660">
                <a:latin typeface="Cambria"/>
                <a:ea typeface="Cambria"/>
                <a:cs typeface="Cambria"/>
                <a:sym typeface="Cambria"/>
              </a:defRPr>
            </a:pPr>
            <a:r>
              <a:t>La educación es un proceso continuo de toda la vida, que debe ser valorada como parte de nuestra formación y desarrollo humano, que nos capacita como instrumentos puestos en las manos de Dios para el fiel y efectivo cumplimiento de la misión.</a:t>
            </a:r>
          </a:p>
          <a:p>
            <a:pPr marL="217170" indent="-217170" defTabSz="868680">
              <a:spcBef>
                <a:spcPts val="900"/>
              </a:spcBef>
              <a:defRPr sz="2660">
                <a:latin typeface="Cambria"/>
                <a:ea typeface="Cambria"/>
                <a:cs typeface="Cambria"/>
                <a:sym typeface="Cambria"/>
              </a:defRPr>
            </a:pPr>
            <a:r>
              <a:t>La conducta o lo que Pablo llama «los frutos», es lo que dictamina cuán cerca o distante nos encontramos de la presencia de Dios. </a:t>
            </a:r>
          </a:p>
        </p:txBody>
      </p:sp>
      <p:pic>
        <p:nvPicPr>
          <p:cNvPr id="16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49"/>
          <a:stretch>
            <a:fillRect/>
          </a:stretch>
        </p:blipFill>
        <p:spPr>
          <a:xfrm>
            <a:off x="18" y="1281"/>
            <a:ext cx="12191982" cy="5894422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Content Placeholder 4"/>
          <p:cNvSpPr txBox="1"/>
          <p:nvPr>
            <p:ph type="body" idx="1"/>
          </p:nvPr>
        </p:nvSpPr>
        <p:spPr>
          <a:xfrm>
            <a:off x="838200" y="2000249"/>
            <a:ext cx="10515600" cy="3943352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None/>
              <a:defRPr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/>
            <a:r>
              <a:t>Dios y Señor de la historia, recibe el homenaje de nuestra adoración y gratitud por tus grandes manifestaciones de gracia y de perdón hacia toda la humanidad. Permite Señor que a través del ejemplo de Jesús aprendamos a no hacer acepción de personas al momento del descargue de nuestras responsabilidades como iglesia y portavoces de tu palabra transformadora. Danos tolerancia y respeto al derecho de los demás, siguiendo los pasos que nos trazó nuestro Señor Jesucristo, por quien oramos, amén.</a:t>
            </a:r>
          </a:p>
        </p:txBody>
      </p:sp>
      <p:pic>
        <p:nvPicPr>
          <p:cNvPr id="16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